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78" autoAdjust="0"/>
    <p:restoredTop sz="90860" autoAdjust="0"/>
  </p:normalViewPr>
  <p:slideViewPr>
    <p:cSldViewPr snapToGrid="0">
      <p:cViewPr varScale="1">
        <p:scale>
          <a:sx n="66" d="100"/>
          <a:sy n="66" d="100"/>
        </p:scale>
        <p:origin x="-90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F7972-3E19-4236-B4F8-49CA0EB6CC7E}" type="datetimeFigureOut">
              <a:rPr lang="en-US" smtClean="0"/>
              <a:pPr/>
              <a:t>11/14/2018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06F40C-5607-42AC-9D78-D6814BF8244A}" type="slidenum">
              <a:rPr lang="en-US" smtClean="0"/>
              <a:pPr/>
              <a:t>‹#›</a:t>
            </a:fld>
            <a:endParaRPr lang="en-US"/>
          </a:p>
        </p:txBody>
      </p:sp>
    </p:spTree>
    <p:extLst>
      <p:ext uri="{BB962C8B-B14F-4D97-AF65-F5344CB8AC3E}">
        <p14:creationId xmlns:p14="http://schemas.microsoft.com/office/powerpoint/2010/main" xmlns="" val="3699982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Regional prevention training helps at equipping the youth with adequate knowledge to withstand and avoid drug abuse practices. Drug-free community coalition Program prioritizes at uniting efforts of different communities to alleviate drug abuse in all community settings (Lopez, 2017).  Long-term residential treatment is a residential treatment model with a planned length of stay between 6 and 12 months. It aims at the "resocialization" of the individual and uses the program’s entire community as active components of treatment (Lopez, 2017).</a:t>
            </a:r>
          </a:p>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3</a:t>
            </a:fld>
            <a:endParaRPr lang="en-US"/>
          </a:p>
        </p:txBody>
      </p:sp>
    </p:spTree>
    <p:extLst>
      <p:ext uri="{BB962C8B-B14F-4D97-AF65-F5344CB8AC3E}">
        <p14:creationId xmlns:p14="http://schemas.microsoft.com/office/powerpoint/2010/main" xmlns="" val="210251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Short-term residential treatment offers a modified 12 step approach which is originally designed to deal with drugs like alcohol and cocaine among other substance disorders (Knopf, 2017). Outpatient treatment programs are developed to help patients with medical as well as mental health problems associated with substance abuse. Individualized drug counseling aims at reducing as well as stopping unlawful drug use in addition to impaired functioning and the content and patterns of patient recovery programs. This program relies on the 12 step participation.  Groups counseling programs rely on group therapy to maximize the social reinforcement given to peers to help encourage drug-free lifestyles.</a:t>
            </a:r>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4</a:t>
            </a:fld>
            <a:endParaRPr lang="en-US"/>
          </a:p>
        </p:txBody>
      </p:sp>
    </p:spTree>
    <p:extLst>
      <p:ext uri="{BB962C8B-B14F-4D97-AF65-F5344CB8AC3E}">
        <p14:creationId xmlns:p14="http://schemas.microsoft.com/office/powerpoint/2010/main" xmlns="" val="4098853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Drug treatment programs are geared towards addressing issues related drug complications. Drug treatment programs aim to reduce drug abuse amid the American populations and hence restoring the wellness of the entire population. They aim at delaying the onset of drug abuse and hence saving young lives. It also aims at alleviating deaths associated with the side effect of drugs such as road accident and sexually transited diseases. Drug treatment program focuses on reducing violence and criminal behaviors attached to substance abuse.</a:t>
            </a:r>
          </a:p>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5</a:t>
            </a:fld>
            <a:endParaRPr lang="en-US"/>
          </a:p>
        </p:txBody>
      </p:sp>
    </p:spTree>
    <p:extLst>
      <p:ext uri="{BB962C8B-B14F-4D97-AF65-F5344CB8AC3E}">
        <p14:creationId xmlns:p14="http://schemas.microsoft.com/office/powerpoint/2010/main" xmlns="" val="782300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widely evident that abuse in the United States is on the rise and that it is the leading cause of drug-motivated gangs and gang membership. Thus, drug treatment programs are geared toward alleviating such cases. Drug treatment program aims at enhancing self-prevention, rehabilitation, and education on the costs of drug abuse.  They aim at supporting the addicted individuals on how to manage their tough situations. All these programs give an emphasize that drug is the leading enemy of our future generations, thus, the intent to preserve them by uprooting the associated drug weaknesses.</a:t>
            </a:r>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6</a:t>
            </a:fld>
            <a:endParaRPr lang="en-US"/>
          </a:p>
        </p:txBody>
      </p:sp>
    </p:spTree>
    <p:extLst>
      <p:ext uri="{BB962C8B-B14F-4D97-AF65-F5344CB8AC3E}">
        <p14:creationId xmlns:p14="http://schemas.microsoft.com/office/powerpoint/2010/main" xmlns="" val="2608988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issue of drug abuse has been highly overlooked by many partakers in the United States who often pioneers funding of the drug treatment programs. It is the primary role of the government to address the alarming rate of substance abuse by raising awareness on the effects of drug abuse as well as eh benefits of control. Parents are always concerned about the uprightness of their kids, and hence they offer both financial and material support when dealing with drug addiction (Ed Stevenson, 2016). Non-Governmental organizations are always compassionate to the wellness of the nation, and thus, they are the leading sources of donations to drug treatment programs. Well-wishers pay attention to the current and future wellness of the society.</a:t>
            </a:r>
          </a:p>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7</a:t>
            </a:fld>
            <a:endParaRPr lang="en-US"/>
          </a:p>
        </p:txBody>
      </p:sp>
    </p:spTree>
    <p:extLst>
      <p:ext uri="{BB962C8B-B14F-4D97-AF65-F5344CB8AC3E}">
        <p14:creationId xmlns:p14="http://schemas.microsoft.com/office/powerpoint/2010/main" xmlns="" val="2962939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Budgetary allocations are the main form of funding drug treatment programs. In this case, the federal government allocates money purposely to run and meet the objectives of drug programs. Grants also play a core role in sourcing capital to support drug treatment programs (Knopf, 2017). Donations are another source of finance which highly supports drug treatment programs. Donations are commonly given by both governments and non-governmental organizations among others.</a:t>
            </a:r>
          </a:p>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8</a:t>
            </a:fld>
            <a:endParaRPr lang="en-US"/>
          </a:p>
        </p:txBody>
      </p:sp>
    </p:spTree>
    <p:extLst>
      <p:ext uri="{BB962C8B-B14F-4D97-AF65-F5344CB8AC3E}">
        <p14:creationId xmlns:p14="http://schemas.microsoft.com/office/powerpoint/2010/main" xmlns="" val="4014418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06F40C-5607-42AC-9D78-D6814BF8244A}" type="slidenum">
              <a:rPr lang="en-US" smtClean="0"/>
              <a:pPr/>
              <a:t>10</a:t>
            </a:fld>
            <a:endParaRPr lang="en-US"/>
          </a:p>
        </p:txBody>
      </p:sp>
    </p:spTree>
    <p:extLst>
      <p:ext uri="{BB962C8B-B14F-4D97-AF65-F5344CB8AC3E}">
        <p14:creationId xmlns:p14="http://schemas.microsoft.com/office/powerpoint/2010/main" xmlns="" val="4092033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3608054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257509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1140299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1817696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1555168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2954814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2708185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75570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34060-41FD-4A22-AFE2-52F6F8F65AC8}" type="slidenum">
              <a:rPr lang="en-US" smtClean="0"/>
              <a:pPr/>
              <a:t>‹#›</a:t>
            </a:fld>
            <a:endParaRPr lang="en-US"/>
          </a:p>
        </p:txBody>
      </p:sp>
      <p:sp>
        <p:nvSpPr>
          <p:cNvPr id="5" name="Date Placeholder 4"/>
          <p:cNvSpPr>
            <a:spLocks noGrp="1"/>
          </p:cNvSpPr>
          <p:nvPr>
            <p:ph type="dt" sz="half" idx="10"/>
          </p:nvPr>
        </p:nvSpPr>
        <p:spPr/>
        <p:txBody>
          <a:bodyPr/>
          <a:lstStyle/>
          <a:p>
            <a:fld id="{48AEFDD4-A61D-4D1E-BF4A-01C7E72FBEC5}" type="datetimeFigureOut">
              <a:rPr lang="en-US" smtClean="0"/>
              <a:pPr/>
              <a:t>11/14/2018</a:t>
            </a:fld>
            <a:endParaRPr lang="en-US"/>
          </a:p>
        </p:txBody>
      </p:sp>
    </p:spTree>
    <p:extLst>
      <p:ext uri="{BB962C8B-B14F-4D97-AF65-F5344CB8AC3E}">
        <p14:creationId xmlns:p14="http://schemas.microsoft.com/office/powerpoint/2010/main" xmlns="" val="333087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326743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0701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239194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828930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1766888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29162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EFDD4-A61D-4D1E-BF4A-01C7E72FBEC5}" type="datetimeFigureOut">
              <a:rPr lang="en-US" smtClean="0"/>
              <a:pPr/>
              <a:t>11/14/2018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900782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EFDD4-A61D-4D1E-BF4A-01C7E72FBEC5}" type="datetimeFigureOut">
              <a:rPr lang="en-US" smtClean="0"/>
              <a:pPr/>
              <a:t>11/14/2018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B934060-41FD-4A22-AFE2-52F6F8F65AC8}" type="slidenum">
              <a:rPr lang="en-US" smtClean="0"/>
              <a:pPr/>
              <a:t>‹#›</a:t>
            </a:fld>
            <a:endParaRPr lang="en-US"/>
          </a:p>
        </p:txBody>
      </p:sp>
    </p:spTree>
    <p:extLst>
      <p:ext uri="{BB962C8B-B14F-4D97-AF65-F5344CB8AC3E}">
        <p14:creationId xmlns:p14="http://schemas.microsoft.com/office/powerpoint/2010/main" xmlns="" val="182693219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02/adaw.30857"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vox.com/policy-and%20politics/2017/5/23/15680096/trump-budget-opioid-epidemi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04593" y="2090515"/>
            <a:ext cx="8596668" cy="2651302"/>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Persuasive Argument.</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Funding for </a:t>
            </a:r>
            <a:r>
              <a:rPr lang="en-US" sz="2800" dirty="0" smtClean="0">
                <a:latin typeface="Times New Roman" panose="02020603050405020304" pitchFamily="18" charset="0"/>
                <a:cs typeface="Times New Roman" panose="02020603050405020304" pitchFamily="18" charset="0"/>
              </a:rPr>
              <a:t>Drug Treatment Programs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0935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49906" y="174172"/>
            <a:ext cx="8596668" cy="522514"/>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Introduction</a:t>
            </a:r>
            <a:r>
              <a:rPr lang="en-US" dirty="0"/>
              <a:t>.</a:t>
            </a:r>
            <a:br>
              <a:rPr lang="en-US" dirty="0"/>
            </a:br>
            <a:endParaRPr lang="en-US" dirty="0"/>
          </a:p>
        </p:txBody>
      </p:sp>
      <p:sp>
        <p:nvSpPr>
          <p:cNvPr id="4" name="Content Placeholder 3"/>
          <p:cNvSpPr>
            <a:spLocks noGrp="1"/>
          </p:cNvSpPr>
          <p:nvPr>
            <p:ph sz="half" idx="1"/>
          </p:nvPr>
        </p:nvSpPr>
        <p:spPr>
          <a:xfrm>
            <a:off x="691849" y="700373"/>
            <a:ext cx="4184035" cy="6157627"/>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Mental </a:t>
            </a:r>
            <a:r>
              <a:rPr lang="en-US" sz="2000" dirty="0">
                <a:latin typeface="Times New Roman" panose="02020603050405020304" pitchFamily="18" charset="0"/>
                <a:cs typeface="Times New Roman" panose="02020603050405020304" pitchFamily="18" charset="0"/>
              </a:rPr>
              <a:t>disorder and reliance on drug substances are on the rise in the United States.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Substance addiction has different impacts on </a:t>
            </a:r>
            <a:r>
              <a:rPr lang="en-US" sz="2000" dirty="0" smtClean="0">
                <a:latin typeface="Times New Roman" panose="02020603050405020304" pitchFamily="18" charset="0"/>
                <a:cs typeface="Times New Roman" panose="02020603050405020304" pitchFamily="18" charset="0"/>
              </a:rPr>
              <a:t>peoples’ </a:t>
            </a:r>
            <a:r>
              <a:rPr lang="en-US" sz="2000" dirty="0">
                <a:latin typeface="Times New Roman" panose="02020603050405020304" pitchFamily="18" charset="0"/>
                <a:cs typeface="Times New Roman" panose="02020603050405020304" pitchFamily="18" charset="0"/>
              </a:rPr>
              <a:t>lives in the United States.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affects people’s health, family affairs, and community integration (Nathan &amp; Gorman, 2015).</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Drug abuse is the leading cause of mental illness according to statistics. </a:t>
            </a: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has been quite expensive for </a:t>
            </a:r>
            <a:r>
              <a:rPr lang="en-US" sz="2000" dirty="0" smtClean="0">
                <a:latin typeface="Times New Roman" panose="02020603050405020304" pitchFamily="18" charset="0"/>
                <a:cs typeface="Times New Roman" panose="02020603050405020304" pitchFamily="18" charset="0"/>
              </a:rPr>
              <a:t>Federal </a:t>
            </a:r>
            <a:r>
              <a:rPr lang="en-US" sz="2000" dirty="0">
                <a:latin typeface="Times New Roman" panose="02020603050405020304" pitchFamily="18" charset="0"/>
                <a:cs typeface="Times New Roman" panose="02020603050405020304" pitchFamily="18" charset="0"/>
              </a:rPr>
              <a:t>and State governments to address drug addictions in the society.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This was attributed to domestic violence, crime, job loss, diseases, and homelessness. </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8" name="Content Placeholder 7"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405189" y="1280947"/>
            <a:ext cx="4573000" cy="5119853"/>
          </a:xfrm>
        </p:spPr>
      </p:pic>
    </p:spTree>
    <p:extLst>
      <p:ext uri="{BB962C8B-B14F-4D97-AF65-F5344CB8AC3E}">
        <p14:creationId xmlns:p14="http://schemas.microsoft.com/office/powerpoint/2010/main" xmlns="" val="292478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Drug </a:t>
            </a:r>
            <a:r>
              <a:rPr lang="en-US" sz="2800" dirty="0">
                <a:latin typeface="Times New Roman" panose="02020603050405020304" pitchFamily="18" charset="0"/>
                <a:cs typeface="Times New Roman" panose="02020603050405020304" pitchFamily="18" charset="0"/>
              </a:rPr>
              <a:t>treatment programs in the United States.</a:t>
            </a:r>
          </a:p>
        </p:txBody>
      </p:sp>
      <p:sp>
        <p:nvSpPr>
          <p:cNvPr id="3" name="Content Placeholder 2"/>
          <p:cNvSpPr>
            <a:spLocks noGrp="1"/>
          </p:cNvSpPr>
          <p:nvPr>
            <p:ph sz="half"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US has been supported by many drug control programs. These include;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Regional </a:t>
            </a:r>
            <a:r>
              <a:rPr lang="en-US" sz="2000" dirty="0">
                <a:latin typeface="Times New Roman" panose="02020603050405020304" pitchFamily="18" charset="0"/>
                <a:cs typeface="Times New Roman" panose="02020603050405020304" pitchFamily="18" charset="0"/>
              </a:rPr>
              <a:t>prevention training.</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Drug-Free </a:t>
            </a:r>
            <a:r>
              <a:rPr lang="en-US" sz="2000" dirty="0">
                <a:latin typeface="Times New Roman" panose="02020603050405020304" pitchFamily="18" charset="0"/>
                <a:cs typeface="Times New Roman" panose="02020603050405020304" pitchFamily="18" charset="0"/>
              </a:rPr>
              <a:t>Community Coalition Program.</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Long-term </a:t>
            </a:r>
            <a:r>
              <a:rPr lang="en-US" sz="2000" dirty="0">
                <a:latin typeface="Times New Roman" panose="02020603050405020304" pitchFamily="18" charset="0"/>
                <a:cs typeface="Times New Roman" panose="02020603050405020304" pitchFamily="18" charset="0"/>
              </a:rPr>
              <a:t>residential treatment (Lopez, 2017).</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557611" y="1620253"/>
            <a:ext cx="3248478" cy="4019555"/>
          </a:xfrm>
        </p:spPr>
      </p:pic>
    </p:spTree>
    <p:extLst>
      <p:ext uri="{BB962C8B-B14F-4D97-AF65-F5344CB8AC3E}">
        <p14:creationId xmlns:p14="http://schemas.microsoft.com/office/powerpoint/2010/main" xmlns="" val="455709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Continuation of types of drug treatment programs in the United States.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Short-term </a:t>
            </a:r>
            <a:r>
              <a:rPr lang="en-US" sz="2000" dirty="0">
                <a:latin typeface="Times New Roman" panose="02020603050405020304" pitchFamily="18" charset="0"/>
                <a:cs typeface="Times New Roman" panose="02020603050405020304" pitchFamily="18" charset="0"/>
              </a:rPr>
              <a:t>residential treatment.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Outpatient </a:t>
            </a:r>
            <a:r>
              <a:rPr lang="en-US" sz="2000" dirty="0">
                <a:latin typeface="Times New Roman" panose="02020603050405020304" pitchFamily="18" charset="0"/>
                <a:cs typeface="Times New Roman" panose="02020603050405020304" pitchFamily="18" charset="0"/>
              </a:rPr>
              <a:t>treatment programs (Knopf, 2017).</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Individualized </a:t>
            </a:r>
            <a:r>
              <a:rPr lang="en-US" sz="2000" dirty="0">
                <a:latin typeface="Times New Roman" panose="02020603050405020304" pitchFamily="18" charset="0"/>
                <a:cs typeface="Times New Roman" panose="02020603050405020304" pitchFamily="18" charset="0"/>
              </a:rPr>
              <a:t>drug counseling.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Groups </a:t>
            </a:r>
            <a:r>
              <a:rPr lang="en-US" sz="2000" dirty="0">
                <a:latin typeface="Times New Roman" panose="02020603050405020304" pitchFamily="18" charset="0"/>
                <a:cs typeface="Times New Roman" panose="02020603050405020304" pitchFamily="18" charset="0"/>
              </a:rPr>
              <a:t>counseling</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089525" y="1748589"/>
            <a:ext cx="5145338" cy="4443664"/>
          </a:xfrm>
        </p:spPr>
      </p:pic>
    </p:spTree>
    <p:extLst>
      <p:ext uri="{BB962C8B-B14F-4D97-AF65-F5344CB8AC3E}">
        <p14:creationId xmlns:p14="http://schemas.microsoft.com/office/powerpoint/2010/main" xmlns="" val="2108772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58779"/>
          </a:xfrm>
        </p:spPr>
        <p:txBody>
          <a:bodyPr>
            <a:normAutofit/>
          </a:bodyPr>
          <a:lstStyle/>
          <a:p>
            <a:pPr algn="ctr"/>
            <a:r>
              <a:rPr lang="en-US" sz="2800" dirty="0">
                <a:latin typeface="Times New Roman" panose="02020603050405020304" pitchFamily="18" charset="0"/>
                <a:cs typeface="Times New Roman" panose="02020603050405020304" pitchFamily="18" charset="0"/>
              </a:rPr>
              <a:t>Goals of drug treatment programs in the USA.</a:t>
            </a:r>
          </a:p>
        </p:txBody>
      </p:sp>
      <p:sp>
        <p:nvSpPr>
          <p:cNvPr id="3" name="Content Placeholder 2"/>
          <p:cNvSpPr>
            <a:spLocks noGrp="1"/>
          </p:cNvSpPr>
          <p:nvPr>
            <p:ph idx="1"/>
          </p:nvPr>
        </p:nvSpPr>
        <p:spPr>
          <a:xfrm>
            <a:off x="677334" y="1668379"/>
            <a:ext cx="8596668" cy="388077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main goals for drug treatment programs include;</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reduce drug abuse amid the American populations.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Delay </a:t>
            </a:r>
            <a:r>
              <a:rPr lang="en-US" sz="2000" dirty="0">
                <a:latin typeface="Times New Roman" panose="02020603050405020304" pitchFamily="18" charset="0"/>
                <a:cs typeface="Times New Roman" panose="02020603050405020304" pitchFamily="18" charset="0"/>
              </a:rPr>
              <a:t>and possibly alleviate the onset of drug use.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Minimize </a:t>
            </a:r>
            <a:r>
              <a:rPr lang="en-US" sz="2000" dirty="0">
                <a:latin typeface="Times New Roman" panose="02020603050405020304" pitchFamily="18" charset="0"/>
                <a:cs typeface="Times New Roman" panose="02020603050405020304" pitchFamily="18" charset="0"/>
              </a:rPr>
              <a:t>the number of </a:t>
            </a:r>
            <a:r>
              <a:rPr lang="en-US" sz="2000" dirty="0" smtClean="0">
                <a:latin typeface="Times New Roman" panose="02020603050405020304" pitchFamily="18" charset="0"/>
                <a:cs typeface="Times New Roman" panose="02020603050405020304" pitchFamily="18" charset="0"/>
              </a:rPr>
              <a:t>deaths related to </a:t>
            </a:r>
            <a:r>
              <a:rPr lang="en-US" sz="2000" dirty="0">
                <a:latin typeface="Times New Roman" panose="02020603050405020304" pitchFamily="18" charset="0"/>
                <a:cs typeface="Times New Roman" panose="02020603050405020304" pitchFamily="18" charset="0"/>
              </a:rPr>
              <a:t>drug abuse.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Reduce </a:t>
            </a:r>
            <a:r>
              <a:rPr lang="en-US" sz="2000" dirty="0">
                <a:latin typeface="Times New Roman" panose="02020603050405020304" pitchFamily="18" charset="0"/>
                <a:cs typeface="Times New Roman" panose="02020603050405020304" pitchFamily="18" charset="0"/>
              </a:rPr>
              <a:t>drug related criminal and violence </a:t>
            </a:r>
            <a:r>
              <a:rPr lang="en-US" sz="2000" dirty="0" smtClean="0">
                <a:latin typeface="Times New Roman" panose="02020603050405020304" pitchFamily="18" charset="0"/>
                <a:cs typeface="Times New Roman" panose="02020603050405020304" pitchFamily="18" charset="0"/>
              </a:rPr>
              <a:t>behaviors.</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17674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391" y="391886"/>
            <a:ext cx="8596668" cy="972457"/>
          </a:xfrm>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Goals of drug treatment programs in the USA.</a:t>
            </a:r>
          </a:p>
        </p:txBody>
      </p:sp>
      <p:sp>
        <p:nvSpPr>
          <p:cNvPr id="3" name="Content Placeholder 2"/>
          <p:cNvSpPr>
            <a:spLocks noGrp="1"/>
          </p:cNvSpPr>
          <p:nvPr>
            <p:ph idx="1"/>
          </p:nvPr>
        </p:nvSpPr>
        <p:spPr>
          <a:xfrm>
            <a:off x="677333" y="1335315"/>
            <a:ext cx="10759923" cy="5210628"/>
          </a:xfrm>
        </p:spPr>
        <p:txBody>
          <a:bodyPr>
            <a:normAutofit/>
          </a:bodyPr>
          <a:lstStyle/>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Alleviate </a:t>
            </a:r>
            <a:r>
              <a:rPr lang="en-US" sz="2000" dirty="0">
                <a:latin typeface="Times New Roman" panose="02020603050405020304" pitchFamily="18" charset="0"/>
                <a:cs typeface="Times New Roman" panose="02020603050405020304" pitchFamily="18" charset="0"/>
              </a:rPr>
              <a:t>drug motivated gangs and gang memberships. </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necessitate self-sustained drug prevention, rehabilitation, education amid the America population.</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Help </a:t>
            </a:r>
            <a:r>
              <a:rPr lang="en-US" sz="2000" dirty="0">
                <a:latin typeface="Times New Roman" panose="02020603050405020304" pitchFamily="18" charset="0"/>
                <a:cs typeface="Times New Roman" panose="02020603050405020304" pitchFamily="18" charset="0"/>
              </a:rPr>
              <a:t>the addicted on how to manage their condition.</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To </a:t>
            </a:r>
            <a:r>
              <a:rPr lang="en-US" sz="2000" dirty="0">
                <a:latin typeface="Times New Roman" panose="02020603050405020304" pitchFamily="18" charset="0"/>
                <a:cs typeface="Times New Roman" panose="02020603050405020304" pitchFamily="18" charset="0"/>
              </a:rPr>
              <a:t>preserve the wellness of the present and the future communities. </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lvl="1"/>
            <a:endParaRPr lang="en-US" sz="2000" dirty="0"/>
          </a:p>
        </p:txBody>
      </p:sp>
      <p:pic>
        <p:nvPicPr>
          <p:cNvPr id="2050" name="Picture 2" descr="C:\Users\ADM\Desktop\img_addiction_recove.jpg"/>
          <p:cNvPicPr>
            <a:picLocks noChangeAspect="1" noChangeArrowheads="1"/>
          </p:cNvPicPr>
          <p:nvPr/>
        </p:nvPicPr>
        <p:blipFill>
          <a:blip r:embed="rId3"/>
          <a:srcRect/>
          <a:stretch>
            <a:fillRect/>
          </a:stretch>
        </p:blipFill>
        <p:spPr bwMode="auto">
          <a:xfrm>
            <a:off x="1407886" y="3323771"/>
            <a:ext cx="7503885" cy="3534229"/>
          </a:xfrm>
          <a:prstGeom prst="rect">
            <a:avLst/>
          </a:prstGeom>
          <a:noFill/>
        </p:spPr>
      </p:pic>
    </p:spTree>
    <p:extLst>
      <p:ext uri="{BB962C8B-B14F-4D97-AF65-F5344CB8AC3E}">
        <p14:creationId xmlns:p14="http://schemas.microsoft.com/office/powerpoint/2010/main" xmlns="" val="2019630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8629"/>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Key Stakeholders </a:t>
            </a:r>
            <a:r>
              <a:rPr lang="en-US" sz="2800" dirty="0" smtClean="0">
                <a:latin typeface="Times New Roman" panose="02020603050405020304" pitchFamily="18" charset="0"/>
                <a:cs typeface="Times New Roman" panose="02020603050405020304" pitchFamily="18" charset="0"/>
              </a:rPr>
              <a:t>for </a:t>
            </a:r>
            <a:r>
              <a:rPr lang="en-US" sz="2800" dirty="0" smtClean="0">
                <a:latin typeface="Times New Roman" panose="02020603050405020304" pitchFamily="18" charset="0"/>
                <a:cs typeface="Times New Roman" panose="02020603050405020304" pitchFamily="18" charset="0"/>
              </a:rPr>
              <a:t>Drug Treatment Programs.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9629" y="1470779"/>
            <a:ext cx="8596668" cy="388077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core stakeholders in Drug Treatment Programs include;</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governments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Parents</a:t>
            </a:r>
            <a:r>
              <a:rPr lang="en-US" sz="2000" dirty="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Non-Governmental </a:t>
            </a:r>
            <a:r>
              <a:rPr lang="en-US" sz="2000" dirty="0">
                <a:latin typeface="Times New Roman" panose="02020603050405020304" pitchFamily="18" charset="0"/>
                <a:cs typeface="Times New Roman" panose="02020603050405020304" pitchFamily="18" charset="0"/>
              </a:rPr>
              <a:t>organizations (Ed Stevenson, 2016).</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Well-Wishers.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3449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2171"/>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Forms </a:t>
            </a:r>
            <a:r>
              <a:rPr lang="en-US" sz="2800" dirty="0" smtClean="0">
                <a:latin typeface="Times New Roman" panose="02020603050405020304" pitchFamily="18" charset="0"/>
                <a:cs typeface="Times New Roman" panose="02020603050405020304" pitchFamily="18" charset="0"/>
              </a:rPr>
              <a:t>o</a:t>
            </a:r>
            <a:r>
              <a:rPr lang="en-US" sz="2800" dirty="0" smtClean="0">
                <a:latin typeface="Times New Roman" panose="02020603050405020304" pitchFamily="18" charset="0"/>
                <a:cs typeface="Times New Roman" panose="02020603050405020304" pitchFamily="18" charset="0"/>
              </a:rPr>
              <a:t>f </a:t>
            </a:r>
            <a:r>
              <a:rPr lang="en-US" sz="2800" dirty="0" smtClean="0">
                <a:latin typeface="Times New Roman" panose="02020603050405020304" pitchFamily="18" charset="0"/>
                <a:cs typeface="Times New Roman" panose="02020603050405020304" pitchFamily="18" charset="0"/>
              </a:rPr>
              <a:t>Funding </a:t>
            </a:r>
            <a:r>
              <a:rPr lang="en-US" sz="2800" dirty="0" smtClean="0">
                <a:latin typeface="Times New Roman" panose="02020603050405020304" pitchFamily="18" charset="0"/>
                <a:cs typeface="Times New Roman" panose="02020603050405020304" pitchFamily="18" charset="0"/>
              </a:rPr>
              <a:t>f</a:t>
            </a:r>
            <a:r>
              <a:rPr lang="en-US" sz="2800" dirty="0" smtClean="0">
                <a:latin typeface="Times New Roman" panose="02020603050405020304" pitchFamily="18" charset="0"/>
                <a:cs typeface="Times New Roman" panose="02020603050405020304" pitchFamily="18" charset="0"/>
              </a:rPr>
              <a:t>or </a:t>
            </a:r>
            <a:r>
              <a:rPr lang="en-US" sz="2800" dirty="0" smtClean="0">
                <a:latin typeface="Times New Roman" panose="02020603050405020304" pitchFamily="18" charset="0"/>
                <a:cs typeface="Times New Roman" panose="02020603050405020304" pitchFamily="18" charset="0"/>
              </a:rPr>
              <a:t>Drug Treatment Programs.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79326"/>
            <a:ext cx="8596668" cy="388077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Funding for drug treatment programs takes place  in the following forms; </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Budgetary </a:t>
            </a:r>
            <a:r>
              <a:rPr lang="en-US" sz="2000" dirty="0">
                <a:latin typeface="Times New Roman" panose="02020603050405020304" pitchFamily="18" charset="0"/>
                <a:cs typeface="Times New Roman" panose="02020603050405020304" pitchFamily="18" charset="0"/>
              </a:rPr>
              <a:t>allocations.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Grants </a:t>
            </a:r>
            <a:r>
              <a:rPr lang="en-US" sz="2000" dirty="0">
                <a:latin typeface="Times New Roman" panose="02020603050405020304" pitchFamily="18" charset="0"/>
                <a:cs typeface="Times New Roman" panose="02020603050405020304" pitchFamily="18" charset="0"/>
              </a:rPr>
              <a:t>(Knopf, 2017).</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Donations.</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Community </a:t>
            </a:r>
            <a:r>
              <a:rPr lang="en-US" sz="2000" dirty="0">
                <a:latin typeface="Times New Roman" panose="02020603050405020304" pitchFamily="18" charset="0"/>
                <a:cs typeface="Times New Roman" panose="02020603050405020304" pitchFamily="18" charset="0"/>
              </a:rPr>
              <a:t>funding</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1026" name="Picture 2" descr="C:\Users\ADM\Desktop\outpatient-drug-rehab-oregon.jpg"/>
          <p:cNvPicPr>
            <a:picLocks noChangeAspect="1" noChangeArrowheads="1"/>
          </p:cNvPicPr>
          <p:nvPr/>
        </p:nvPicPr>
        <p:blipFill>
          <a:blip r:embed="rId3"/>
          <a:srcRect/>
          <a:stretch>
            <a:fillRect/>
          </a:stretch>
        </p:blipFill>
        <p:spPr bwMode="auto">
          <a:xfrm>
            <a:off x="4883186" y="2206172"/>
            <a:ext cx="6249271" cy="4651828"/>
          </a:xfrm>
          <a:prstGeom prst="rect">
            <a:avLst/>
          </a:prstGeom>
          <a:noFill/>
        </p:spPr>
      </p:pic>
    </p:spTree>
    <p:extLst>
      <p:ext uri="{BB962C8B-B14F-4D97-AF65-F5344CB8AC3E}">
        <p14:creationId xmlns:p14="http://schemas.microsoft.com/office/powerpoint/2010/main" xmlns="" val="3367883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6274"/>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75874"/>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Drug </a:t>
            </a:r>
            <a:r>
              <a:rPr lang="en-US" sz="2000" dirty="0">
                <a:latin typeface="Times New Roman" panose="02020603050405020304" pitchFamily="18" charset="0"/>
                <a:cs typeface="Times New Roman" panose="02020603050405020304" pitchFamily="18" charset="0"/>
              </a:rPr>
              <a:t>abuse is a challenging issue in the </a:t>
            </a:r>
            <a:r>
              <a:rPr lang="en-US" sz="2000" dirty="0" smtClean="0">
                <a:latin typeface="Times New Roman" panose="02020603050405020304" pitchFamily="18" charset="0"/>
                <a:cs typeface="Times New Roman" panose="02020603050405020304" pitchFamily="18" charset="0"/>
              </a:rPr>
              <a:t>United </a:t>
            </a:r>
            <a:r>
              <a:rPr lang="en-US" sz="2000" dirty="0">
                <a:latin typeface="Times New Roman" panose="02020603050405020304" pitchFamily="18" charset="0"/>
                <a:cs typeface="Times New Roman" panose="02020603050405020304" pitchFamily="18" charset="0"/>
              </a:rPr>
              <a:t>S</a:t>
            </a:r>
            <a:r>
              <a:rPr lang="en-US" sz="2000" dirty="0" smtClean="0">
                <a:latin typeface="Times New Roman" panose="02020603050405020304" pitchFamily="18" charset="0"/>
                <a:cs typeface="Times New Roman" panose="02020603050405020304" pitchFamily="18" charset="0"/>
              </a:rPr>
              <a:t>tates</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Different programs have been initiated to deal with this pandemic.</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Adequate funding is essential for supporting all the attached activities for efficiency (Knopf,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Failure to provide adequate and consisted funding drug treatment program will subject the US into additional costs</a:t>
            </a:r>
          </a:p>
        </p:txBody>
      </p:sp>
    </p:spTree>
    <p:extLst>
      <p:ext uri="{BB962C8B-B14F-4D97-AF65-F5344CB8AC3E}">
        <p14:creationId xmlns:p14="http://schemas.microsoft.com/office/powerpoint/2010/main" xmlns="" val="1618911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2526"/>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54736"/>
            <a:ext cx="8596668" cy="388077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Ed </a:t>
            </a:r>
            <a:r>
              <a:rPr lang="en-US" sz="2000" dirty="0">
                <a:latin typeface="Times New Roman" panose="02020603050405020304" pitchFamily="18" charset="0"/>
                <a:cs typeface="Times New Roman" panose="02020603050405020304" pitchFamily="18" charset="0"/>
              </a:rPr>
              <a:t>Stevenson (2016). </a:t>
            </a:r>
            <a:r>
              <a:rPr lang="en-US" sz="2000" i="1" dirty="0">
                <a:latin typeface="Times New Roman" panose="02020603050405020304" pitchFamily="18" charset="0"/>
                <a:cs typeface="Times New Roman" panose="02020603050405020304" pitchFamily="18" charset="0"/>
              </a:rPr>
              <a:t>Seeing Drug and Alcohol Addiction in a New Light | Ed Stevenson | </a:t>
            </a:r>
            <a:r>
              <a:rPr lang="en-US" sz="2000" i="1" dirty="0" err="1">
                <a:latin typeface="Times New Roman" panose="02020603050405020304" pitchFamily="18" charset="0"/>
                <a:cs typeface="Times New Roman" panose="02020603050405020304" pitchFamily="18" charset="0"/>
              </a:rPr>
              <a:t>TEDxCoeurdalene</a:t>
            </a:r>
            <a:r>
              <a:rPr lang="en-US" sz="2000" dirty="0">
                <a:latin typeface="Times New Roman" panose="02020603050405020304" pitchFamily="18" charset="0"/>
                <a:cs typeface="Times New Roman" panose="02020603050405020304" pitchFamily="18" charset="0"/>
              </a:rPr>
              <a:t>.[online]Available  https://www.youtube.com/watch?v=KYrJ1VV6CWI [Accessed 3 Nov. 2018].</a:t>
            </a:r>
          </a:p>
          <a:p>
            <a:pPr marL="0" indent="0">
              <a:buNone/>
            </a:pPr>
            <a:r>
              <a:rPr lang="en-US" sz="2000" dirty="0">
                <a:latin typeface="Times New Roman" panose="02020603050405020304" pitchFamily="18" charset="0"/>
                <a:cs typeface="Times New Roman" panose="02020603050405020304" pitchFamily="18" charset="0"/>
              </a:rPr>
              <a:t>Knopf, A. (2017). Sheriffs, and police tell Trump: More treatment needed.</a:t>
            </a:r>
            <a:r>
              <a:rPr lang="en-US" sz="2000" i="1" dirty="0">
                <a:latin typeface="Times New Roman" panose="02020603050405020304" pitchFamily="18" charset="0"/>
                <a:cs typeface="Times New Roman" panose="02020603050405020304" pitchFamily="18" charset="0"/>
              </a:rPr>
              <a:t> Alcoholism &amp; Drug Abuse Weekly, 29</a:t>
            </a:r>
            <a:r>
              <a:rPr lang="en-US" sz="2000" dirty="0">
                <a:latin typeface="Times New Roman" panose="02020603050405020304" pitchFamily="18" charset="0"/>
                <a:cs typeface="Times New Roman" panose="02020603050405020304" pitchFamily="18" charset="0"/>
              </a:rPr>
              <a:t>(8), 1-3 </a:t>
            </a:r>
            <a:r>
              <a:rPr lang="en-US" sz="2000" u="sng" dirty="0">
                <a:latin typeface="Times New Roman" panose="02020603050405020304" pitchFamily="18" charset="0"/>
                <a:cs typeface="Times New Roman" panose="02020603050405020304" pitchFamily="18" charset="0"/>
                <a:hlinkClick r:id="rId3"/>
              </a:rPr>
              <a:t>https://doi.org/10.1002/adaw.30857</a:t>
            </a:r>
            <a:r>
              <a:rPr lang="en-US" sz="2000" dirty="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Lopez, G. (2017). Trump’s budget makes it official: He’s doing little to nothing about the opioid </a:t>
            </a:r>
            <a:r>
              <a:rPr lang="en-US" sz="2000" dirty="0" err="1">
                <a:latin typeface="Times New Roman" panose="02020603050405020304" pitchFamily="18" charset="0"/>
                <a:cs typeface="Times New Roman" panose="02020603050405020304" pitchFamily="18" charset="0"/>
              </a:rPr>
              <a:t>epidemic.Retrievedfrom</a:t>
            </a:r>
            <a:r>
              <a:rPr lang="en-US" sz="2000" u="sng" dirty="0" err="1">
                <a:latin typeface="Times New Roman" panose="02020603050405020304" pitchFamily="18" charset="0"/>
                <a:cs typeface="Times New Roman" panose="02020603050405020304" pitchFamily="18" charset="0"/>
                <a:hlinkClick r:id="rId4"/>
              </a:rPr>
              <a:t>https</a:t>
            </a:r>
            <a:r>
              <a:rPr lang="en-US" sz="2000" u="sng" dirty="0">
                <a:latin typeface="Times New Roman" panose="02020603050405020304" pitchFamily="18" charset="0"/>
                <a:cs typeface="Times New Roman" panose="02020603050405020304" pitchFamily="18" charset="0"/>
                <a:hlinkClick r:id="rId4"/>
              </a:rPr>
              <a:t>://www.vox.com/policy-and politics/2017/5/23/15680096/trump-budget-opioid-epidemic</a:t>
            </a:r>
            <a:r>
              <a:rPr lang="en-US" sz="2000" dirty="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Nathan, P. E., &amp; Gorman, J. M. (Eds.). (2015). </a:t>
            </a:r>
            <a:r>
              <a:rPr lang="en-US" sz="2000" i="1" dirty="0">
                <a:latin typeface="Times New Roman" panose="02020603050405020304" pitchFamily="18" charset="0"/>
                <a:cs typeface="Times New Roman" panose="02020603050405020304" pitchFamily="18" charset="0"/>
              </a:rPr>
              <a:t>A guide to treatments that work</a:t>
            </a:r>
            <a:r>
              <a:rPr lang="en-US" sz="2000" dirty="0">
                <a:latin typeface="Times New Roman" panose="02020603050405020304" pitchFamily="18" charset="0"/>
                <a:cs typeface="Times New Roman" panose="02020603050405020304" pitchFamily="18" charset="0"/>
              </a:rPr>
              <a:t>. Oxford University Press.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9559242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TotalTime>
  <Words>1015</Words>
  <Application>Microsoft Office PowerPoint</Application>
  <PresentationFormat>Custom</PresentationFormat>
  <Paragraphs>65</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Persuasive Argument.   Funding for Drug Treatment Programs </vt:lpstr>
      <vt:lpstr>Introduction. </vt:lpstr>
      <vt:lpstr>Drug treatment programs in the United States.</vt:lpstr>
      <vt:lpstr>Continuation of types of drug treatment programs in the United States.  </vt:lpstr>
      <vt:lpstr>Goals of drug treatment programs in the USA.</vt:lpstr>
      <vt:lpstr>Continuation of Goals of drug treatment programs in the USA.</vt:lpstr>
      <vt:lpstr>Key Stakeholders for Drug Treatment Programs. </vt:lpstr>
      <vt:lpstr>Forms of Funding for Drug Treatment Programs.</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Funding for Drug Treatment Programs</dc:title>
  <dc:creator>user</dc:creator>
  <cp:lastModifiedBy>ADM</cp:lastModifiedBy>
  <cp:revision>7</cp:revision>
  <dcterms:created xsi:type="dcterms:W3CDTF">2018-11-14T19:04:59Z</dcterms:created>
  <dcterms:modified xsi:type="dcterms:W3CDTF">2018-11-14T20:02:29Z</dcterms:modified>
</cp:coreProperties>
</file>